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67" r:id="rId4"/>
    <p:sldId id="268" r:id="rId5"/>
    <p:sldId id="274" r:id="rId6"/>
    <p:sldId id="269" r:id="rId7"/>
    <p:sldId id="271" r:id="rId8"/>
    <p:sldId id="272"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2"/>
  </p:normalViewPr>
  <p:slideViewPr>
    <p:cSldViewPr snapToGrid="0">
      <p:cViewPr varScale="1">
        <p:scale>
          <a:sx n="104" d="100"/>
          <a:sy n="104" d="100"/>
        </p:scale>
        <p:origin x="8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g>
</file>

<file path=ppt/media/image11.jpeg>
</file>

<file path=ppt/media/image2.png>
</file>

<file path=ppt/media/image3.png>
</file>

<file path=ppt/media/image4.sv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BBB74-65B8-6DA1-9005-C2C305AFF7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136CB3-E238-547C-F7DB-D0F9B43930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A1A556-8226-8FA3-018C-CFF02621CA04}"/>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C14639B5-330D-84DE-C34D-D501841CAC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E98368-D695-C1B5-1501-64AB762DC85C}"/>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721608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8EDE9-2210-8E54-422B-89480E43DE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70739E-08D4-485F-E424-0D9AABCA99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9BBC5A-A97B-2A07-5CCC-18D3B843B663}"/>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D0B61EC6-64E5-BDAD-6655-2E6062A219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C7012-287B-AEA5-3441-C817661DAFC3}"/>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505315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336BEB-F678-8F9C-59B1-DA712191D9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338BC6-4CDF-0CEC-AF94-F6E4E608E40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81F221-17EB-8644-FD7D-AF24D28A50B4}"/>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8500F9B7-8EB3-566F-87FD-9889A2F8F3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356E59-7F1C-53D8-8B5F-C1160F711E01}"/>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328402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F25EB-A8E0-0647-3CA7-44E48CA21D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47D0CC-F50D-FD34-E43E-5EAFC53C4B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BD47BB-2557-15B6-9D22-CEF335409C31}"/>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9CEA560D-1B4E-6EDA-267B-D0808438B4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90263A-A73D-194F-7D4F-FD19ECC7AD8E}"/>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863216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7C665-5C71-2B7E-9AE1-EB97EAB32D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BC58515-A370-0902-3188-40C45748BC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6B7F38-68D2-4F5B-BFC0-4CEF2E0F5CBD}"/>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18629C5B-46DB-D545-C6DF-A2A25F72B3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5C0E24-56B9-BE05-0F78-466B42A98E55}"/>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639769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F6BC3-33AB-84C9-0A9B-DDF4D2239C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2DEDBDA-F907-3DF0-47EB-6BE1389BFF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222481-65A8-757D-EDCC-FA0721740C6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5DE357-BA93-0DE1-C85F-231436CC9F5B}"/>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6" name="Footer Placeholder 5">
            <a:extLst>
              <a:ext uri="{FF2B5EF4-FFF2-40B4-BE49-F238E27FC236}">
                <a16:creationId xmlns:a16="http://schemas.microsoft.com/office/drawing/2014/main" id="{478D096F-4F2A-E0B6-E935-66B86ADC4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03E7F6-0C41-51BE-3683-902AAFC033B4}"/>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777839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9423B-6C6D-B8FB-AA04-39DD76B313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BB357A-60C9-862A-A29E-E5E9D4AB1A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AC9D69-57EB-F651-054D-A06AC41E3A6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AA7AC7-9457-5A03-5581-676682F18D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597841-F07A-1BA3-E56C-7306EA2D07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7EA6B0-AE10-5719-2D15-B89E6CCA59AF}"/>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8" name="Footer Placeholder 7">
            <a:extLst>
              <a:ext uri="{FF2B5EF4-FFF2-40B4-BE49-F238E27FC236}">
                <a16:creationId xmlns:a16="http://schemas.microsoft.com/office/drawing/2014/main" id="{C39BE9C8-0837-10B1-10F5-D0A340CE27F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53FC944-BA57-44F9-11A9-154139952CE5}"/>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3010468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EC16F-01AD-483C-057C-01855F3606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133031-B1C4-EBAB-6092-11F9AFAAEECA}"/>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4" name="Footer Placeholder 3">
            <a:extLst>
              <a:ext uri="{FF2B5EF4-FFF2-40B4-BE49-F238E27FC236}">
                <a16:creationId xmlns:a16="http://schemas.microsoft.com/office/drawing/2014/main" id="{331F2563-1319-2F27-EF67-81F53E6765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6615FE-7CA9-6231-9EAF-9615F2A6D9D0}"/>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246037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A1C48A-A763-E460-038E-9CBBAC73CAD3}"/>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3" name="Footer Placeholder 2">
            <a:extLst>
              <a:ext uri="{FF2B5EF4-FFF2-40B4-BE49-F238E27FC236}">
                <a16:creationId xmlns:a16="http://schemas.microsoft.com/office/drawing/2014/main" id="{3092F374-B378-68F1-9F85-FD8CBCA4117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DC95D8D-4CAA-C5E8-A88C-155B11F068EE}"/>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1203249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35BD2-09B2-032D-137E-5B9B3DE548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9A9CBF-C47F-6569-BFF3-E04BBB0D4A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3640A38-A4DC-4E4A-F379-6E1D161FD6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44C34A-D282-39AF-D53D-54E5FA5B84C6}"/>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6" name="Footer Placeholder 5">
            <a:extLst>
              <a:ext uri="{FF2B5EF4-FFF2-40B4-BE49-F238E27FC236}">
                <a16:creationId xmlns:a16="http://schemas.microsoft.com/office/drawing/2014/main" id="{939676D2-4580-0FC4-F2E1-AB5AA7604D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133F3-DF23-5EFB-CFDF-C00A8ED92CD9}"/>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444551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D3CD2-9586-67EA-9D51-3BB3491C5B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7EC7E4-267C-0F12-EC91-4E56A4720A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0E2B04-382F-F335-E504-088B661C76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2604D7B-5A23-49E0-B661-BC76C82B6A86}"/>
              </a:ext>
            </a:extLst>
          </p:cNvPr>
          <p:cNvSpPr>
            <a:spLocks noGrp="1"/>
          </p:cNvSpPr>
          <p:nvPr>
            <p:ph type="dt" sz="half" idx="10"/>
          </p:nvPr>
        </p:nvSpPr>
        <p:spPr/>
        <p:txBody>
          <a:bodyPr/>
          <a:lstStyle/>
          <a:p>
            <a:fld id="{002ABF89-5DF2-4474-99B7-C91375A5FBA5}" type="datetimeFigureOut">
              <a:rPr lang="en-US" smtClean="0"/>
              <a:t>2/21/24</a:t>
            </a:fld>
            <a:endParaRPr lang="en-US"/>
          </a:p>
        </p:txBody>
      </p:sp>
      <p:sp>
        <p:nvSpPr>
          <p:cNvPr id="6" name="Footer Placeholder 5">
            <a:extLst>
              <a:ext uri="{FF2B5EF4-FFF2-40B4-BE49-F238E27FC236}">
                <a16:creationId xmlns:a16="http://schemas.microsoft.com/office/drawing/2014/main" id="{EA3CAAF3-8CE8-F303-D8FB-12BC710964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D7C02-B5D2-6AD4-47AE-AF0F59BD792A}"/>
              </a:ext>
            </a:extLst>
          </p:cNvPr>
          <p:cNvSpPr>
            <a:spLocks noGrp="1"/>
          </p:cNvSpPr>
          <p:nvPr>
            <p:ph type="sldNum" sz="quarter" idx="12"/>
          </p:nvPr>
        </p:nvSpPr>
        <p:spPr/>
        <p:txBody>
          <a:bodyPr/>
          <a:lstStyle/>
          <a:p>
            <a:fld id="{79328231-61A8-4631-9D6A-C83B824E5404}" type="slidenum">
              <a:rPr lang="en-US" smtClean="0"/>
              <a:t>‹#›</a:t>
            </a:fld>
            <a:endParaRPr lang="en-US"/>
          </a:p>
        </p:txBody>
      </p:sp>
    </p:spTree>
    <p:extLst>
      <p:ext uri="{BB962C8B-B14F-4D97-AF65-F5344CB8AC3E}">
        <p14:creationId xmlns:p14="http://schemas.microsoft.com/office/powerpoint/2010/main" val="2841373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A65E25-DA69-E30C-76D2-7A06A19D3F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246717-0D07-E5FD-1167-C6F35FD02A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D76CD0-69E6-A4FE-A058-0D014E3015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2ABF89-5DF2-4474-99B7-C91375A5FBA5}" type="datetimeFigureOut">
              <a:rPr lang="en-US" smtClean="0"/>
              <a:t>2/21/24</a:t>
            </a:fld>
            <a:endParaRPr lang="en-US"/>
          </a:p>
        </p:txBody>
      </p:sp>
      <p:sp>
        <p:nvSpPr>
          <p:cNvPr id="5" name="Footer Placeholder 4">
            <a:extLst>
              <a:ext uri="{FF2B5EF4-FFF2-40B4-BE49-F238E27FC236}">
                <a16:creationId xmlns:a16="http://schemas.microsoft.com/office/drawing/2014/main" id="{E633A411-1EA0-AA9C-4B4A-56B0B95F9A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C92200-EABD-2092-C78B-8841B0E71AE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328231-61A8-4631-9D6A-C83B824E5404}" type="slidenum">
              <a:rPr lang="en-US" smtClean="0"/>
              <a:t>‹#›</a:t>
            </a:fld>
            <a:endParaRPr lang="en-US"/>
          </a:p>
        </p:txBody>
      </p:sp>
    </p:spTree>
    <p:extLst>
      <p:ext uri="{BB962C8B-B14F-4D97-AF65-F5344CB8AC3E}">
        <p14:creationId xmlns:p14="http://schemas.microsoft.com/office/powerpoint/2010/main" val="4071211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colorful drawing of a brain&#10;&#10;Description automatically generated">
            <a:extLst>
              <a:ext uri="{FF2B5EF4-FFF2-40B4-BE49-F238E27FC236}">
                <a16:creationId xmlns:a16="http://schemas.microsoft.com/office/drawing/2014/main" id="{655E465D-9B68-A6BB-F9BA-D4B86D08615D}"/>
              </a:ext>
            </a:extLst>
          </p:cNvPr>
          <p:cNvPicPr>
            <a:picLocks noChangeAspect="1"/>
          </p:cNvPicPr>
          <p:nvPr/>
        </p:nvPicPr>
        <p:blipFill rotWithShape="1">
          <a:blip r:embed="rId2">
            <a:extLst>
              <a:ext uri="{28A0092B-C50C-407E-A947-70E740481C1C}">
                <a14:useLocalDpi xmlns:a14="http://schemas.microsoft.com/office/drawing/2010/main" val="0"/>
              </a:ext>
            </a:extLst>
          </a:blip>
          <a:srcRect t="299" r="1" b="3033"/>
          <a:stretch/>
        </p:blipFill>
        <p:spPr bwMode="auto">
          <a:xfrm>
            <a:off x="5101771" y="10"/>
            <a:ext cx="7094361" cy="6857989"/>
          </a:xfrm>
          <a:prstGeom prst="rect">
            <a:avLst/>
          </a:prstGeom>
          <a:noFill/>
        </p:spPr>
      </p:pic>
      <p:sp>
        <p:nvSpPr>
          <p:cNvPr id="61" name="Rectangle 60">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c 62">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643467" y="795509"/>
            <a:ext cx="4092525" cy="2798604"/>
          </a:xfrm>
        </p:spPr>
        <p:txBody>
          <a:bodyPr>
            <a:normAutofit/>
          </a:bodyPr>
          <a:lstStyle/>
          <a:p>
            <a:r>
              <a:rPr lang="en-US">
                <a:solidFill>
                  <a:srgbClr val="FFFFFF"/>
                </a:solidFill>
              </a:rPr>
              <a:t>Knowledge Explorer PDF </a:t>
            </a:r>
          </a:p>
        </p:txBody>
      </p:sp>
      <p:sp>
        <p:nvSpPr>
          <p:cNvPr id="65" name="Oval 64">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19C78E65-A8A1-A5C4-AB42-B09AA90CBC21}"/>
              </a:ext>
            </a:extLst>
          </p:cNvPr>
          <p:cNvSpPr>
            <a:spLocks noGrp="1"/>
          </p:cNvSpPr>
          <p:nvPr>
            <p:ph type="subTitle" idx="1"/>
          </p:nvPr>
        </p:nvSpPr>
        <p:spPr>
          <a:xfrm>
            <a:off x="643467" y="3686187"/>
            <a:ext cx="4092525" cy="2292581"/>
          </a:xfrm>
        </p:spPr>
        <p:txBody>
          <a:bodyPr>
            <a:normAutofit/>
          </a:bodyPr>
          <a:lstStyle/>
          <a:p>
            <a:r>
              <a:rPr lang="en-US">
                <a:solidFill>
                  <a:srgbClr val="FFFFFF"/>
                </a:solidFill>
              </a:rPr>
              <a:t>Semantic Search and Q&amp;A System for PDF Documents</a:t>
            </a:r>
          </a:p>
        </p:txBody>
      </p:sp>
      <p:sp>
        <p:nvSpPr>
          <p:cNvPr id="67" name="Rectangle 66">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75433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9" name="Arc 3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740933" y="814433"/>
            <a:ext cx="5491090" cy="2387600"/>
          </a:xfrm>
        </p:spPr>
        <p:txBody>
          <a:bodyPr anchor="b">
            <a:normAutofit/>
          </a:bodyPr>
          <a:lstStyle/>
          <a:p>
            <a:pPr algn="l"/>
            <a:r>
              <a:rPr lang="en-US" sz="3800" dirty="0"/>
              <a:t>Introducing Knowledge Explorer PDF : Your Smart Document Assistance</a:t>
            </a:r>
            <a:br>
              <a:rPr lang="en-US" sz="3800" dirty="0"/>
            </a:br>
            <a:endParaRPr lang="en-US" sz="3800" dirty="0"/>
          </a:p>
        </p:txBody>
      </p:sp>
      <p:sp>
        <p:nvSpPr>
          <p:cNvPr id="5" name="Subtitle 2">
            <a:extLst>
              <a:ext uri="{FF2B5EF4-FFF2-40B4-BE49-F238E27FC236}">
                <a16:creationId xmlns:a16="http://schemas.microsoft.com/office/drawing/2014/main" id="{C38A2E24-1976-BBD3-F80F-CD035E1B75FE}"/>
              </a:ext>
            </a:extLst>
          </p:cNvPr>
          <p:cNvSpPr>
            <a:spLocks noGrp="1"/>
          </p:cNvSpPr>
          <p:nvPr>
            <p:ph type="subTitle" idx="1"/>
          </p:nvPr>
        </p:nvSpPr>
        <p:spPr>
          <a:xfrm>
            <a:off x="740933" y="2912027"/>
            <a:ext cx="5491090" cy="1945723"/>
          </a:xfrm>
        </p:spPr>
        <p:txBody>
          <a:bodyPr anchor="t">
            <a:noAutofit/>
          </a:bodyPr>
          <a:lstStyle/>
          <a:p>
            <a:pPr algn="l"/>
            <a:r>
              <a:rPr lang="en-US" sz="2000" dirty="0"/>
              <a:t>Imagine you have a magic helper that reads all your PDF files and helps you find answers to your questions. You just upload a PDF, type your question, and it magically looks through the document to find the perfect answers. It's like having a super-smart friend who knows everything about your files. </a:t>
            </a:r>
          </a:p>
        </p:txBody>
      </p:sp>
      <p:pic>
        <p:nvPicPr>
          <p:cNvPr id="3" name="Picture 2">
            <a:extLst>
              <a:ext uri="{FF2B5EF4-FFF2-40B4-BE49-F238E27FC236}">
                <a16:creationId xmlns:a16="http://schemas.microsoft.com/office/drawing/2014/main" id="{AA481B3E-8636-7F5A-C42A-02D087B3884D}"/>
              </a:ext>
            </a:extLst>
          </p:cNvPr>
          <p:cNvPicPr>
            <a:picLocks noChangeAspect="1"/>
          </p:cNvPicPr>
          <p:nvPr/>
        </p:nvPicPr>
        <p:blipFill rotWithShape="1">
          <a:blip r:embed="rId2"/>
          <a:srcRect r="3" b="3"/>
          <a:stretch/>
        </p:blipFill>
        <p:spPr>
          <a:xfrm>
            <a:off x="6417733" y="654567"/>
            <a:ext cx="5169282" cy="5169282"/>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41" name="Rectangle 4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2036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5">
                                            <p:txEl>
                                              <p:pRg st="0" end="0"/>
                                            </p:txEl>
                                          </p:spTgt>
                                        </p:tgtEl>
                                        <p:attrNameLst>
                                          <p:attrName>style.visibility</p:attrName>
                                        </p:attrNameLst>
                                      </p:cBhvr>
                                      <p:to>
                                        <p:strVal val="visible"/>
                                      </p:to>
                                    </p:set>
                                    <p:animEffect transition="in" filter="fade">
                                      <p:cBhvr>
                                        <p:cTn id="10" dur="7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6" name="Arc 25">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507368" y="208314"/>
            <a:ext cx="5491090" cy="2387600"/>
          </a:xfrm>
        </p:spPr>
        <p:txBody>
          <a:bodyPr vert="horz" lIns="91440" tIns="45720" rIns="91440" bIns="45720" rtlCol="0" anchor="b">
            <a:normAutofit/>
          </a:bodyPr>
          <a:lstStyle/>
          <a:p>
            <a:pPr algn="l"/>
            <a:r>
              <a:rPr lang="en-US" sz="5600" kern="1200" dirty="0">
                <a:latin typeface="+mj-lt"/>
                <a:ea typeface="+mj-ea"/>
                <a:cs typeface="+mj-cs"/>
              </a:rPr>
              <a:t>System Overview :</a:t>
            </a:r>
            <a:br>
              <a:rPr lang="en-US" sz="5600" kern="1200" dirty="0">
                <a:latin typeface="+mj-lt"/>
                <a:ea typeface="+mj-ea"/>
                <a:cs typeface="+mj-cs"/>
              </a:rPr>
            </a:br>
            <a:r>
              <a:rPr lang="en-US" sz="5600" kern="1200" dirty="0">
                <a:latin typeface="+mj-lt"/>
                <a:ea typeface="+mj-ea"/>
                <a:cs typeface="+mj-cs"/>
              </a:rPr>
              <a:t>How it works?</a:t>
            </a: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821781" y="3629390"/>
            <a:ext cx="8522244" cy="2574044"/>
          </a:xfrm>
        </p:spPr>
        <p:txBody>
          <a:bodyPr vert="horz" lIns="91440" tIns="45720" rIns="91440" bIns="45720" rtlCol="0" anchor="t">
            <a:noAutofit/>
          </a:bodyPr>
          <a:lstStyle/>
          <a:p>
            <a:pPr marL="342900" indent="-285750" algn="l">
              <a:buBlip>
                <a:blip r:embed="rId2">
                  <a:extLst>
                    <a:ext uri="{96DAC541-7B7A-43D3-8B79-37D633B846F1}">
                      <asvg:svgBlip xmlns:asvg="http://schemas.microsoft.com/office/drawing/2016/SVG/main" r:embed="rId3"/>
                    </a:ext>
                  </a:extLst>
                </a:blip>
              </a:buBlip>
            </a:pPr>
            <a:r>
              <a:rPr lang="en-US" sz="2000" b="1" dirty="0"/>
              <a:t>PDF Upload</a:t>
            </a:r>
            <a:r>
              <a:rPr lang="en-US" sz="2000" dirty="0"/>
              <a:t>: Users select a PDF file for analysis.</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a:t>Question Input: </a:t>
            </a:r>
            <a:r>
              <a:rPr lang="en-US" sz="2000" dirty="0"/>
              <a:t>Users input their questions via the user-friendly interface.</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a:t>Semantic Search: </a:t>
            </a:r>
            <a:r>
              <a:rPr lang="en-US" sz="2000" dirty="0"/>
              <a:t>GPT-3.5-turbo processes the query, searches through the       PDF context, and generates accurate responses.</a:t>
            </a:r>
          </a:p>
          <a:p>
            <a:pPr marL="342900" indent="-285750" algn="l">
              <a:buClr>
                <a:srgbClr val="FF9900"/>
              </a:buClr>
              <a:buBlip>
                <a:blip r:embed="rId2">
                  <a:extLst>
                    <a:ext uri="{96DAC541-7B7A-43D3-8B79-37D633B846F1}">
                      <asvg:svgBlip xmlns:asvg="http://schemas.microsoft.com/office/drawing/2016/SVG/main" r:embed="rId3"/>
                    </a:ext>
                  </a:extLst>
                </a:blip>
              </a:buBlip>
            </a:pPr>
            <a:r>
              <a:rPr lang="en-US" sz="2000" b="1" dirty="0" err="1"/>
              <a:t>Streamlit</a:t>
            </a:r>
            <a:r>
              <a:rPr lang="en-US" sz="2000" b="1" dirty="0"/>
              <a:t> Presentation: </a:t>
            </a:r>
            <a:r>
              <a:rPr lang="en-US" sz="2000" dirty="0"/>
              <a:t>The results are presented in real-time through the </a:t>
            </a:r>
            <a:r>
              <a:rPr lang="en-US" sz="2000" dirty="0" err="1"/>
              <a:t>Streamlit</a:t>
            </a:r>
            <a:r>
              <a:rPr lang="en-US" sz="2000" dirty="0"/>
              <a:t> interface.</a:t>
            </a:r>
          </a:p>
        </p:txBody>
      </p:sp>
      <p:pic>
        <p:nvPicPr>
          <p:cNvPr id="5" name="Picture 4">
            <a:extLst>
              <a:ext uri="{FF2B5EF4-FFF2-40B4-BE49-F238E27FC236}">
                <a16:creationId xmlns:a16="http://schemas.microsoft.com/office/drawing/2014/main" id="{4A3E6787-9C16-B46B-9BD6-1BFD657BC3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5973869" y="654566"/>
            <a:ext cx="5613146" cy="3003033"/>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a:noFill/>
        </p:spPr>
      </p:pic>
      <p:sp>
        <p:nvSpPr>
          <p:cNvPr id="28" name="Rectangle 27">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1880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1000"/>
                                  </p:stCondLst>
                                  <p:iterate type="lt">
                                    <p:tmPct val="10000"/>
                                  </p:iterate>
                                  <p:childTnLst>
                                    <p:set>
                                      <p:cBhvr>
                                        <p:cTn id="18" dur="1" fill="hold">
                                          <p:stCondLst>
                                            <p:cond delay="0"/>
                                          </p:stCondLst>
                                        </p:cTn>
                                        <p:tgtEl>
                                          <p:spTgt spid="2"/>
                                        </p:tgtEl>
                                        <p:attrNameLst>
                                          <p:attrName>style.visibility</p:attrName>
                                        </p:attrNameLst>
                                      </p:cBhvr>
                                      <p:to>
                                        <p:strVal val="visible"/>
                                      </p:to>
                                    </p:set>
                                    <p:animEffect transition="in" filter="fade">
                                      <p:cBhvr>
                                        <p:cTn id="1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Arc 1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604985" y="340074"/>
            <a:ext cx="5491090" cy="841430"/>
          </a:xfrm>
        </p:spPr>
        <p:txBody>
          <a:bodyPr vert="horz" lIns="91440" tIns="45720" rIns="91440" bIns="45720" rtlCol="0" anchor="b">
            <a:normAutofit fontScale="90000"/>
          </a:bodyPr>
          <a:lstStyle/>
          <a:p>
            <a:pPr algn="l"/>
            <a:r>
              <a:rPr lang="en-US" dirty="0"/>
              <a:t>Technology Stack</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765814" y="1273524"/>
            <a:ext cx="5491090" cy="4374801"/>
          </a:xfrm>
        </p:spPr>
        <p:txBody>
          <a:bodyPr vert="horz" lIns="91440" tIns="45720" rIns="91440" bIns="45720" rtlCol="0" anchor="t">
            <a:noAutofit/>
          </a:bodyPr>
          <a:lstStyle/>
          <a:p>
            <a:pPr marL="342900" indent="-342900" algn="l">
              <a:buBlip>
                <a:blip r:embed="rId2">
                  <a:extLst>
                    <a:ext uri="{96DAC541-7B7A-43D3-8B79-37D633B846F1}">
                      <asvg:svgBlip xmlns:asvg="http://schemas.microsoft.com/office/drawing/2016/SVG/main" r:embed="rId3"/>
                    </a:ext>
                  </a:extLst>
                </a:blip>
              </a:buBlip>
            </a:pPr>
            <a:r>
              <a:rPr lang="en-US" sz="2000" b="1" dirty="0"/>
              <a:t>OpenAI GPT-3.5-turbo: </a:t>
            </a:r>
            <a:r>
              <a:rPr lang="en-US" sz="2000" dirty="0"/>
              <a:t>Powers the system's semantic search capabilities, enabling contextual understanding and generation of accurate responses.</a:t>
            </a:r>
          </a:p>
          <a:p>
            <a:pPr marL="342900" indent="-342900" algn="l">
              <a:buBlip>
                <a:blip r:embed="rId2">
                  <a:extLst>
                    <a:ext uri="{96DAC541-7B7A-43D3-8B79-37D633B846F1}">
                      <asvg:svgBlip xmlns:asvg="http://schemas.microsoft.com/office/drawing/2016/SVG/main" r:embed="rId3"/>
                    </a:ext>
                  </a:extLst>
                </a:blip>
              </a:buBlip>
            </a:pPr>
            <a:r>
              <a:rPr lang="en-US" sz="2000" b="1" dirty="0" err="1"/>
              <a:t>Streamlit</a:t>
            </a:r>
            <a:r>
              <a:rPr lang="en-US" sz="2000" b="1" dirty="0"/>
              <a:t>: </a:t>
            </a:r>
            <a:r>
              <a:rPr lang="en-US" sz="2000" dirty="0"/>
              <a:t>The user interface is built using </a:t>
            </a:r>
            <a:r>
              <a:rPr lang="en-US" sz="2000" dirty="0" err="1"/>
              <a:t>Streamlit</a:t>
            </a:r>
            <a:r>
              <a:rPr lang="en-US" sz="2000" dirty="0"/>
              <a:t>, a Python library for creating interactive web applications, ensuring a smooth and intuitive user experience.</a:t>
            </a:r>
          </a:p>
          <a:p>
            <a:pPr marL="342900" indent="-342900" algn="l">
              <a:buBlip>
                <a:blip r:embed="rId2">
                  <a:extLst>
                    <a:ext uri="{96DAC541-7B7A-43D3-8B79-37D633B846F1}">
                      <asvg:svgBlip xmlns:asvg="http://schemas.microsoft.com/office/drawing/2016/SVG/main" r:embed="rId3"/>
                    </a:ext>
                  </a:extLst>
                </a:blip>
              </a:buBlip>
            </a:pPr>
            <a:r>
              <a:rPr lang="en-US" sz="2000" b="1" dirty="0"/>
              <a:t>PyPDF2</a:t>
            </a:r>
            <a:r>
              <a:rPr lang="en-US" sz="2000" dirty="0"/>
              <a:t>: Utilized for PDF file handling, PyPDF2 assists in extracting text from uploaded PDF documents.</a:t>
            </a:r>
          </a:p>
          <a:p>
            <a:pPr marL="342900" indent="-342900" algn="l">
              <a:buBlip>
                <a:blip r:embed="rId2">
                  <a:extLst>
                    <a:ext uri="{96DAC541-7B7A-43D3-8B79-37D633B846F1}">
                      <asvg:svgBlip xmlns:asvg="http://schemas.microsoft.com/office/drawing/2016/SVG/main" r:embed="rId3"/>
                    </a:ext>
                  </a:extLst>
                </a:blip>
              </a:buBlip>
            </a:pPr>
            <a:r>
              <a:rPr lang="en-US" sz="2000" b="1" dirty="0"/>
              <a:t>Python: </a:t>
            </a:r>
            <a:r>
              <a:rPr lang="en-US" sz="2000" dirty="0"/>
              <a:t>The entire system is developed in Python, providing a robust and versatile programming environment.</a:t>
            </a:r>
          </a:p>
        </p:txBody>
      </p:sp>
      <p:pic>
        <p:nvPicPr>
          <p:cNvPr id="4" name="Picture 3">
            <a:extLst>
              <a:ext uri="{FF2B5EF4-FFF2-40B4-BE49-F238E27FC236}">
                <a16:creationId xmlns:a16="http://schemas.microsoft.com/office/drawing/2014/main" id="{0FCEBF1C-6277-0C03-C152-493790D9C293}"/>
              </a:ext>
            </a:extLst>
          </p:cNvPr>
          <p:cNvPicPr>
            <a:picLocks noChangeAspect="1"/>
          </p:cNvPicPr>
          <p:nvPr/>
        </p:nvPicPr>
        <p:blipFill rotWithShape="1">
          <a:blip r:embed="rId4"/>
          <a:srcRect t="7487" r="3" b="10834"/>
          <a:stretch/>
        </p:blipFill>
        <p:spPr>
          <a:xfrm>
            <a:off x="6417733" y="654567"/>
            <a:ext cx="5169282" cy="4222345"/>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1" name="Rectangle 2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8291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400"/>
                                        <p:tgtEl>
                                          <p:spTgt spid="3">
                                            <p:txEl>
                                              <p:pRg st="1" end="1"/>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400"/>
                                        <p:tgtEl>
                                          <p:spTgt spid="3">
                                            <p:txEl>
                                              <p:pRg st="2" end="2"/>
                                            </p:txEl>
                                          </p:spTgt>
                                        </p:tgtEl>
                                      </p:cBhvr>
                                    </p:animEffect>
                                  </p:childTnLst>
                                </p:cTn>
                              </p:par>
                              <p:par>
                                <p:cTn id="14" presetID="10" presetClass="entr" presetSubtype="0" fill="hold" grpId="0" nodeType="withEffect">
                                  <p:stCondLst>
                                    <p:cond delay="2000"/>
                                  </p:stCondLst>
                                  <p:iterate type="lt">
                                    <p:tmPct val="10000"/>
                                  </p:iterate>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400"/>
                                        <p:tgtEl>
                                          <p:spTgt spid="3">
                                            <p:txEl>
                                              <p:pRg st="3" end="3"/>
                                            </p:txEl>
                                          </p:spTgt>
                                        </p:tgtEl>
                                      </p:cBhvr>
                                    </p:animEffect>
                                  </p:childTnLst>
                                </p:cTn>
                              </p:par>
                              <p:par>
                                <p:cTn id="17" presetID="10" presetClass="entr" presetSubtype="0" fill="hold" grpId="0" nodeType="withEffect">
                                  <p:stCondLst>
                                    <p:cond delay="1000"/>
                                  </p:stCondLst>
                                  <p:iterate type="lt">
                                    <p:tmPct val="10000"/>
                                  </p:iterate>
                                  <p:childTnLst>
                                    <p:set>
                                      <p:cBhvr>
                                        <p:cTn id="18" dur="1" fill="hold">
                                          <p:stCondLst>
                                            <p:cond delay="0"/>
                                          </p:stCondLst>
                                        </p:cTn>
                                        <p:tgtEl>
                                          <p:spTgt spid="2"/>
                                        </p:tgtEl>
                                        <p:attrNameLst>
                                          <p:attrName>style.visibility</p:attrName>
                                        </p:attrNameLst>
                                      </p:cBhvr>
                                      <p:to>
                                        <p:strVal val="visible"/>
                                      </p:to>
                                    </p:set>
                                    <p:animEffect transition="in" filter="fade">
                                      <p:cBhvr>
                                        <p:cTn id="1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70E45F8-151C-FCD9-FB14-B9634A9EE527}"/>
              </a:ext>
            </a:extLst>
          </p:cNvPr>
          <p:cNvSpPr txBox="1">
            <a:spLocks/>
          </p:cNvSpPr>
          <p:nvPr/>
        </p:nvSpPr>
        <p:spPr>
          <a:xfrm>
            <a:off x="0" y="-228337"/>
            <a:ext cx="5491090" cy="841430"/>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Architecture Diagram</a:t>
            </a:r>
          </a:p>
        </p:txBody>
      </p:sp>
      <p:pic>
        <p:nvPicPr>
          <p:cNvPr id="6" name="Picture 5">
            <a:extLst>
              <a:ext uri="{FF2B5EF4-FFF2-40B4-BE49-F238E27FC236}">
                <a16:creationId xmlns:a16="http://schemas.microsoft.com/office/drawing/2014/main" id="{C64C3733-EB80-C3D5-F16C-3F077F5456DF}"/>
              </a:ext>
            </a:extLst>
          </p:cNvPr>
          <p:cNvPicPr>
            <a:picLocks noChangeAspect="1"/>
          </p:cNvPicPr>
          <p:nvPr/>
        </p:nvPicPr>
        <p:blipFill>
          <a:blip r:embed="rId2"/>
          <a:stretch>
            <a:fillRect/>
          </a:stretch>
        </p:blipFill>
        <p:spPr>
          <a:xfrm>
            <a:off x="802287" y="699591"/>
            <a:ext cx="10815391" cy="5996013"/>
          </a:xfrm>
          <a:prstGeom prst="rect">
            <a:avLst/>
          </a:prstGeom>
        </p:spPr>
      </p:pic>
    </p:spTree>
    <p:extLst>
      <p:ext uri="{BB962C8B-B14F-4D97-AF65-F5344CB8AC3E}">
        <p14:creationId xmlns:p14="http://schemas.microsoft.com/office/powerpoint/2010/main" val="2248911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9" name="Arc 18">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604985" y="447363"/>
            <a:ext cx="5491090" cy="2387600"/>
          </a:xfrm>
        </p:spPr>
        <p:txBody>
          <a:bodyPr vert="horz" lIns="91440" tIns="45720" rIns="91440" bIns="45720" rtlCol="0" anchor="b">
            <a:normAutofit/>
          </a:bodyPr>
          <a:lstStyle/>
          <a:p>
            <a:pPr algn="l"/>
            <a:r>
              <a:rPr lang="en-US" dirty="0"/>
              <a:t>Security Measures</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697840" y="2892225"/>
            <a:ext cx="5491090" cy="1411993"/>
          </a:xfrm>
        </p:spPr>
        <p:txBody>
          <a:bodyPr vert="horz" lIns="91440" tIns="45720" rIns="91440" bIns="45720" rtlCol="0" anchor="t">
            <a:noAutofit/>
          </a:bodyPr>
          <a:lstStyle/>
          <a:p>
            <a:pPr algn="l"/>
            <a:r>
              <a:rPr lang="en-US" sz="2000" dirty="0"/>
              <a:t>GPT-3.5-turbo, like other models from OpenAI, is designed with security in mind. OpenAI takes measures to protect user data and ensure the privacy and security of the information processed by the models. However, it's crucial to consider certain factors when implementing GPT-3.5-turbo with organization’s data</a:t>
            </a:r>
          </a:p>
        </p:txBody>
      </p:sp>
      <p:pic>
        <p:nvPicPr>
          <p:cNvPr id="5" name="Picture 4">
            <a:extLst>
              <a:ext uri="{FF2B5EF4-FFF2-40B4-BE49-F238E27FC236}">
                <a16:creationId xmlns:a16="http://schemas.microsoft.com/office/drawing/2014/main" id="{B9A0F9FC-04FA-0211-09EE-B9F514DE2790}"/>
              </a:ext>
            </a:extLst>
          </p:cNvPr>
          <p:cNvPicPr>
            <a:picLocks noChangeAspect="1"/>
          </p:cNvPicPr>
          <p:nvPr/>
        </p:nvPicPr>
        <p:blipFill rotWithShape="1">
          <a:blip r:embed="rId2"/>
          <a:srcRect t="7556" r="3" b="10765"/>
          <a:stretch/>
        </p:blipFill>
        <p:spPr>
          <a:xfrm>
            <a:off x="6417733" y="654567"/>
            <a:ext cx="5169282" cy="4222345"/>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21" name="Rectangle 20">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862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8" name="Arc 27">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7479501-74A9-C961-D77A-41503789CE44}"/>
              </a:ext>
            </a:extLst>
          </p:cNvPr>
          <p:cNvSpPr>
            <a:spLocks noGrp="1"/>
          </p:cNvSpPr>
          <p:nvPr>
            <p:ph type="ctrTitle"/>
          </p:nvPr>
        </p:nvSpPr>
        <p:spPr>
          <a:xfrm>
            <a:off x="570046" y="261938"/>
            <a:ext cx="5491090" cy="971551"/>
          </a:xfrm>
        </p:spPr>
        <p:txBody>
          <a:bodyPr vert="horz" lIns="91440" tIns="45720" rIns="91440" bIns="45720" rtlCol="0" anchor="b">
            <a:normAutofit/>
          </a:bodyPr>
          <a:lstStyle/>
          <a:p>
            <a:pPr algn="l"/>
            <a:r>
              <a:rPr lang="en-US" dirty="0"/>
              <a:t>Possible  Cases</a:t>
            </a:r>
            <a:endParaRPr lang="en-US" kern="1200" dirty="0">
              <a:latin typeface="+mj-lt"/>
              <a:ea typeface="+mj-ea"/>
              <a:cs typeface="+mj-cs"/>
            </a:endParaRPr>
          </a:p>
        </p:txBody>
      </p:sp>
      <p:sp>
        <p:nvSpPr>
          <p:cNvPr id="3" name="Subtitle 2">
            <a:extLst>
              <a:ext uri="{FF2B5EF4-FFF2-40B4-BE49-F238E27FC236}">
                <a16:creationId xmlns:a16="http://schemas.microsoft.com/office/drawing/2014/main" id="{19A7AE18-1148-501F-DA01-723A05F97B7B}"/>
              </a:ext>
            </a:extLst>
          </p:cNvPr>
          <p:cNvSpPr>
            <a:spLocks noGrp="1"/>
          </p:cNvSpPr>
          <p:nvPr>
            <p:ph type="subTitle" idx="1"/>
          </p:nvPr>
        </p:nvSpPr>
        <p:spPr>
          <a:xfrm>
            <a:off x="870148" y="1233489"/>
            <a:ext cx="5491090" cy="4405311"/>
          </a:xfrm>
        </p:spPr>
        <p:txBody>
          <a:bodyPr vert="horz" lIns="91440" tIns="45720" rIns="91440" bIns="45720" rtlCol="0" anchor="t">
            <a:normAutofit/>
          </a:bodyPr>
          <a:lstStyle/>
          <a:p>
            <a:pPr marL="342900" indent="-342900" algn="l">
              <a:buBlip>
                <a:blip r:embed="rId2">
                  <a:extLst>
                    <a:ext uri="{96DAC541-7B7A-43D3-8B79-37D633B846F1}">
                      <asvg:svgBlip xmlns:asvg="http://schemas.microsoft.com/office/drawing/2016/SVG/main" r:embed="rId3"/>
                    </a:ext>
                  </a:extLst>
                </a:blip>
              </a:buBlip>
            </a:pPr>
            <a:endParaRPr lang="en-US" sz="2000" b="1" dirty="0"/>
          </a:p>
          <a:p>
            <a:pPr marL="342900" indent="-342900" algn="l">
              <a:buBlip>
                <a:blip r:embed="rId2">
                  <a:extLst>
                    <a:ext uri="{96DAC541-7B7A-43D3-8B79-37D633B846F1}">
                      <asvg:svgBlip xmlns:asvg="http://schemas.microsoft.com/office/drawing/2016/SVG/main" r:embed="rId3"/>
                    </a:ext>
                  </a:extLst>
                </a:blip>
              </a:buBlip>
            </a:pPr>
            <a:r>
              <a:rPr lang="en-US" sz="2000" b="1" dirty="0"/>
              <a:t>Customer Support Knowledge Base: </a:t>
            </a:r>
            <a:r>
              <a:rPr lang="en-US" sz="2000" dirty="0"/>
              <a:t>Integrate the system into their customer support platforms, allowing users to ask questions and receive relevant answers from product manuals or support documentation</a:t>
            </a:r>
            <a:endParaRPr lang="en-US" sz="2000" b="1" dirty="0"/>
          </a:p>
          <a:p>
            <a:pPr marL="342900" indent="-342900" algn="l">
              <a:buBlip>
                <a:blip r:embed="rId2">
                  <a:extLst>
                    <a:ext uri="{96DAC541-7B7A-43D3-8B79-37D633B846F1}">
                      <asvg:svgBlip xmlns:asvg="http://schemas.microsoft.com/office/drawing/2016/SVG/main" r:embed="rId3"/>
                    </a:ext>
                  </a:extLst>
                </a:blip>
              </a:buBlip>
            </a:pPr>
            <a:r>
              <a:rPr lang="en-US" sz="2000" b="1" dirty="0"/>
              <a:t>Technical Documentation Inquiry: </a:t>
            </a:r>
            <a:r>
              <a:rPr lang="en-US" sz="2000" dirty="0"/>
              <a:t>Developers or technical writers can use the system to inquire about specific details in technical documentation, making it easier to find and understand complex information</a:t>
            </a:r>
          </a:p>
          <a:p>
            <a:pPr marL="342900" indent="-342900" algn="l">
              <a:buBlip>
                <a:blip r:embed="rId2">
                  <a:extLst>
                    <a:ext uri="{96DAC541-7B7A-43D3-8B79-37D633B846F1}">
                      <asvg:svgBlip xmlns:asvg="http://schemas.microsoft.com/office/drawing/2016/SVG/main" r:embed="rId3"/>
                    </a:ext>
                  </a:extLst>
                </a:blip>
              </a:buBlip>
            </a:pPr>
            <a:r>
              <a:rPr lang="en-US" sz="2000" b="1" dirty="0"/>
              <a:t>Document Summarization: </a:t>
            </a:r>
            <a:r>
              <a:rPr lang="en-US" sz="2000" dirty="0"/>
              <a:t>Users can utilize the system to summarize lengthy documents. By asking targeted questions</a:t>
            </a:r>
          </a:p>
          <a:p>
            <a:pPr algn="l"/>
            <a:endParaRPr lang="en-US" sz="2000" dirty="0"/>
          </a:p>
        </p:txBody>
      </p:sp>
      <p:pic>
        <p:nvPicPr>
          <p:cNvPr id="8" name="Picture 7" descr="A collage of different images of people using devices&#10;&#10;Description automatically generated">
            <a:extLst>
              <a:ext uri="{FF2B5EF4-FFF2-40B4-BE49-F238E27FC236}">
                <a16:creationId xmlns:a16="http://schemas.microsoft.com/office/drawing/2014/main" id="{A8C206FB-E1E1-E22D-1DB2-EBABA6C50F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8950" y="657578"/>
            <a:ext cx="4723559" cy="4723559"/>
          </a:xfrm>
          <a:custGeom>
            <a:avLst/>
            <a:gdLst/>
            <a:ahLst/>
            <a:cxnLst/>
            <a:rect l="l" t="t" r="r" b="b"/>
            <a:pathLst>
              <a:path w="4579832" h="5347063">
                <a:moveTo>
                  <a:pt x="106985" y="0"/>
                </a:moveTo>
                <a:lnTo>
                  <a:pt x="4472847" y="0"/>
                </a:lnTo>
                <a:cubicBezTo>
                  <a:pt x="4531933" y="0"/>
                  <a:pt x="4579832" y="47899"/>
                  <a:pt x="4579832" y="106985"/>
                </a:cubicBezTo>
                <a:lnTo>
                  <a:pt x="4579832" y="5240078"/>
                </a:lnTo>
                <a:cubicBezTo>
                  <a:pt x="4579832" y="5299164"/>
                  <a:pt x="4531933" y="5347063"/>
                  <a:pt x="4472847" y="5347063"/>
                </a:cubicBezTo>
                <a:lnTo>
                  <a:pt x="106985" y="5347063"/>
                </a:lnTo>
                <a:cubicBezTo>
                  <a:pt x="47899" y="5347063"/>
                  <a:pt x="0" y="5299164"/>
                  <a:pt x="0" y="5240078"/>
                </a:cubicBezTo>
                <a:lnTo>
                  <a:pt x="0" y="106985"/>
                </a:lnTo>
                <a:cubicBezTo>
                  <a:pt x="0" y="47899"/>
                  <a:pt x="47899" y="0"/>
                  <a:pt x="106985" y="0"/>
                </a:cubicBezTo>
                <a:close/>
              </a:path>
            </a:pathLst>
          </a:custGeom>
        </p:spPr>
      </p:pic>
      <p:sp>
        <p:nvSpPr>
          <p:cNvPr id="30" name="Rectangle 29">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6" name="AutoShape 4" descr="Generated from prompt">
            <a:extLst>
              <a:ext uri="{FF2B5EF4-FFF2-40B4-BE49-F238E27FC236}">
                <a16:creationId xmlns:a16="http://schemas.microsoft.com/office/drawing/2014/main" id="{16799B78-7CD6-9344-03CD-9CE92BC87720}"/>
              </a:ext>
            </a:extLst>
          </p:cNvPr>
          <p:cNvSpPr>
            <a:spLocks noChangeAspect="1" noChangeArrowheads="1"/>
          </p:cNvSpPr>
          <p:nvPr/>
        </p:nvSpPr>
        <p:spPr bwMode="auto">
          <a:xfrm>
            <a:off x="5943600" y="657578"/>
            <a:ext cx="2466975" cy="292382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5961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400"/>
                                        <p:tgtEl>
                                          <p:spTgt spid="3">
                                            <p:txEl>
                                              <p:pRg st="1" end="1"/>
                                            </p:txEl>
                                          </p:spTgt>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400"/>
                                        <p:tgtEl>
                                          <p:spTgt spid="3">
                                            <p:txEl>
                                              <p:pRg st="2" end="2"/>
                                            </p:txEl>
                                          </p:spTgt>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400"/>
                                        <p:tgtEl>
                                          <p:spTgt spid="3">
                                            <p:txEl>
                                              <p:pRg st="3" end="3"/>
                                            </p:txEl>
                                          </p:spTgt>
                                        </p:tgtEl>
                                      </p:cBhvr>
                                    </p:animEffect>
                                  </p:childTnLst>
                                </p:cTn>
                              </p:par>
                              <p:par>
                                <p:cTn id="14" presetID="10" presetClass="entr" presetSubtype="0" fill="hold" grpId="0" nodeType="withEffect">
                                  <p:stCondLst>
                                    <p:cond delay="1000"/>
                                  </p:stCondLst>
                                  <p:iterate type="lt">
                                    <p:tmPct val="10000"/>
                                  </p:iterate>
                                  <p:childTnLst>
                                    <p:set>
                                      <p:cBhvr>
                                        <p:cTn id="15" dur="1" fill="hold">
                                          <p:stCondLst>
                                            <p:cond delay="0"/>
                                          </p:stCondLst>
                                        </p:cTn>
                                        <p:tgtEl>
                                          <p:spTgt spid="2"/>
                                        </p:tgtEl>
                                        <p:attrNameLst>
                                          <p:attrName>style.visibility</p:attrName>
                                        </p:attrNameLst>
                                      </p:cBhvr>
                                      <p:to>
                                        <p:strVal val="visible"/>
                                      </p:to>
                                    </p:set>
                                    <p:animEffect transition="in" filter="fade">
                                      <p:cBhvr>
                                        <p:cTn id="16"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BCC81228-CEA3-402B-B8E5-688F5BFA78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4" name="Arc 53">
            <a:extLst>
              <a:ext uri="{FF2B5EF4-FFF2-40B4-BE49-F238E27FC236}">
                <a16:creationId xmlns:a16="http://schemas.microsoft.com/office/drawing/2014/main" id="{BC0916B8-FF7A-4ECB-9FD7-C7668658D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011959" flipH="1">
            <a:off x="548353" y="3147190"/>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51FAA4-DB6B-566B-32D6-9183A98F2E48}"/>
              </a:ext>
            </a:extLst>
          </p:cNvPr>
          <p:cNvSpPr>
            <a:spLocks noGrp="1"/>
          </p:cNvSpPr>
          <p:nvPr>
            <p:ph type="ctrTitle"/>
          </p:nvPr>
        </p:nvSpPr>
        <p:spPr>
          <a:xfrm>
            <a:off x="1061676" y="2253539"/>
            <a:ext cx="5491090" cy="2387600"/>
          </a:xfrm>
        </p:spPr>
        <p:txBody>
          <a:bodyPr anchor="b">
            <a:normAutofit/>
          </a:bodyPr>
          <a:lstStyle/>
          <a:p>
            <a:pPr algn="l"/>
            <a:r>
              <a:rPr lang="en-US" dirty="0"/>
              <a:t>Proof of </a:t>
            </a:r>
            <a:br>
              <a:rPr lang="en-US" dirty="0"/>
            </a:br>
            <a:r>
              <a:rPr lang="en-US" dirty="0"/>
              <a:t>Concept</a:t>
            </a:r>
          </a:p>
        </p:txBody>
      </p:sp>
      <p:sp>
        <p:nvSpPr>
          <p:cNvPr id="3" name="Subtitle 2">
            <a:extLst>
              <a:ext uri="{FF2B5EF4-FFF2-40B4-BE49-F238E27FC236}">
                <a16:creationId xmlns:a16="http://schemas.microsoft.com/office/drawing/2014/main" id="{19C78E65-A8A1-A5C4-AB42-B09AA90CBC21}"/>
              </a:ext>
            </a:extLst>
          </p:cNvPr>
          <p:cNvSpPr>
            <a:spLocks noGrp="1"/>
          </p:cNvSpPr>
          <p:nvPr>
            <p:ph type="subTitle" idx="1"/>
          </p:nvPr>
        </p:nvSpPr>
        <p:spPr>
          <a:xfrm>
            <a:off x="1406927" y="4641139"/>
            <a:ext cx="5491090" cy="1411993"/>
          </a:xfrm>
        </p:spPr>
        <p:txBody>
          <a:bodyPr anchor="t">
            <a:normAutofit/>
          </a:bodyPr>
          <a:lstStyle/>
          <a:p>
            <a:pPr algn="l"/>
            <a:r>
              <a:rPr lang="en-US" dirty="0"/>
              <a:t>Demonstration</a:t>
            </a:r>
          </a:p>
        </p:txBody>
      </p:sp>
      <p:pic>
        <p:nvPicPr>
          <p:cNvPr id="5" name="Picture 4" descr="A graph and chart with different colored lines&#10;&#10;Description automatically generated with medium confidence">
            <a:extLst>
              <a:ext uri="{FF2B5EF4-FFF2-40B4-BE49-F238E27FC236}">
                <a16:creationId xmlns:a16="http://schemas.microsoft.com/office/drawing/2014/main" id="{1128EDB8-49EA-3320-61B9-ACDF765DABC8}"/>
              </a:ext>
            </a:extLst>
          </p:cNvPr>
          <p:cNvPicPr>
            <a:picLocks noChangeAspect="1"/>
          </p:cNvPicPr>
          <p:nvPr/>
        </p:nvPicPr>
        <p:blipFill rotWithShape="1">
          <a:blip r:embed="rId2">
            <a:extLst>
              <a:ext uri="{28A0092B-C50C-407E-A947-70E740481C1C}">
                <a14:useLocalDpi xmlns:a14="http://schemas.microsoft.com/office/drawing/2010/main" val="0"/>
              </a:ext>
            </a:extLst>
          </a:blip>
          <a:srcRect r="3" b="3"/>
          <a:stretch/>
        </p:blipFill>
        <p:spPr>
          <a:xfrm>
            <a:off x="6744293" y="643469"/>
            <a:ext cx="4757206" cy="4757206"/>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56" name="Rectangle 55">
            <a:extLst>
              <a:ext uri="{FF2B5EF4-FFF2-40B4-BE49-F238E27FC236}">
                <a16:creationId xmlns:a16="http://schemas.microsoft.com/office/drawing/2014/main" id="{9DC011D4-C95F-4B2E-9A3C-A46DCDE956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38584" y="447363"/>
            <a:ext cx="734141" cy="734141"/>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994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Yellow and blue symbols">
            <a:extLst>
              <a:ext uri="{FF2B5EF4-FFF2-40B4-BE49-F238E27FC236}">
                <a16:creationId xmlns:a16="http://schemas.microsoft.com/office/drawing/2014/main" id="{4D393BD9-823D-2A7F-1857-8EFE62891BCE}"/>
              </a:ext>
            </a:extLst>
          </p:cNvPr>
          <p:cNvPicPr>
            <a:picLocks noChangeAspect="1"/>
          </p:cNvPicPr>
          <p:nvPr/>
        </p:nvPicPr>
        <p:blipFill rotWithShape="1">
          <a:blip r:embed="rId2"/>
          <a:srcRect l="7874" r="12990" b="1"/>
          <a:stretch/>
        </p:blipFill>
        <p:spPr>
          <a:xfrm>
            <a:off x="5101771" y="10"/>
            <a:ext cx="7094361" cy="6857989"/>
          </a:xfrm>
          <a:prstGeom prst="rect">
            <a:avLst/>
          </a:prstGeom>
        </p:spPr>
      </p:pic>
      <p:sp>
        <p:nvSpPr>
          <p:cNvPr id="9" name="Rectangle 8">
            <a:extLst>
              <a:ext uri="{FF2B5EF4-FFF2-40B4-BE49-F238E27FC236}">
                <a16:creationId xmlns:a16="http://schemas.microsoft.com/office/drawing/2014/main" id="{A34066D6-1B59-4642-A86D-39464CEE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5272088" cy="68580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c 10">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1718653" y="70086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4E412B8-C6AD-F543-9AEB-FD07DD9D4A67}"/>
              </a:ext>
            </a:extLst>
          </p:cNvPr>
          <p:cNvSpPr>
            <a:spLocks noGrp="1"/>
          </p:cNvSpPr>
          <p:nvPr>
            <p:ph type="ctrTitle"/>
          </p:nvPr>
        </p:nvSpPr>
        <p:spPr>
          <a:xfrm>
            <a:off x="643467" y="795509"/>
            <a:ext cx="4092525" cy="2798604"/>
          </a:xfrm>
        </p:spPr>
        <p:txBody>
          <a:bodyPr>
            <a:normAutofit/>
          </a:bodyPr>
          <a:lstStyle/>
          <a:p>
            <a:r>
              <a:rPr lang="en-US">
                <a:solidFill>
                  <a:srgbClr val="FFFFFF"/>
                </a:solidFill>
              </a:rPr>
              <a:t>Q&amp;A and Feedback</a:t>
            </a:r>
          </a:p>
        </p:txBody>
      </p:sp>
      <p:sp>
        <p:nvSpPr>
          <p:cNvPr id="13" name="Oval 12">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4626633"/>
            <a:ext cx="491961" cy="49196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A8D7D6B9-4DE3-E76F-6599-4FB2B7E1A864}"/>
              </a:ext>
            </a:extLst>
          </p:cNvPr>
          <p:cNvSpPr>
            <a:spLocks noGrp="1"/>
          </p:cNvSpPr>
          <p:nvPr>
            <p:ph type="subTitle" idx="1"/>
          </p:nvPr>
        </p:nvSpPr>
        <p:spPr>
          <a:xfrm>
            <a:off x="643467" y="3686187"/>
            <a:ext cx="4092525" cy="2292581"/>
          </a:xfrm>
        </p:spPr>
        <p:txBody>
          <a:bodyPr>
            <a:normAutofit/>
          </a:bodyPr>
          <a:lstStyle/>
          <a:p>
            <a:r>
              <a:rPr lang="en-US" dirty="0">
                <a:solidFill>
                  <a:srgbClr val="FFFFFF"/>
                </a:solidFill>
              </a:rPr>
              <a:t>Open for questions and feedback</a:t>
            </a:r>
          </a:p>
        </p:txBody>
      </p:sp>
      <p:sp>
        <p:nvSpPr>
          <p:cNvPr id="15" name="Rectangle 14">
            <a:extLst>
              <a:ext uri="{FF2B5EF4-FFF2-40B4-BE49-F238E27FC236}">
                <a16:creationId xmlns:a16="http://schemas.microsoft.com/office/drawing/2014/main" id="{CBF9EBB4-5078-47B2-AAA0-DF4A88D81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27932" y="5011563"/>
            <a:ext cx="731558" cy="731558"/>
          </a:xfrm>
          <a:prstGeom prst="rect">
            <a:avLst/>
          </a:prstGeom>
          <a:noFill/>
          <a:ln w="127000">
            <a:solidFill>
              <a:schemeClr val="accent4"/>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151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3201</TotalTime>
  <Words>375</Words>
  <Application>Microsoft Macintosh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Knowledge Explorer PDF </vt:lpstr>
      <vt:lpstr>Introducing Knowledge Explorer PDF : Your Smart Document Assistance </vt:lpstr>
      <vt:lpstr>System Overview : How it works?</vt:lpstr>
      <vt:lpstr>Technology Stack</vt:lpstr>
      <vt:lpstr>PowerPoint Presentation</vt:lpstr>
      <vt:lpstr>Security Measures</vt:lpstr>
      <vt:lpstr>Possible  Cases</vt:lpstr>
      <vt:lpstr>Proof of  Concept</vt:lpstr>
      <vt:lpstr>Q&amp;A and Feedback</vt:lpstr>
    </vt:vector>
  </TitlesOfParts>
  <Company>BlueCross BlueShield of Tennessee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Semantic Search and Q&amp;A System for PDF Documents</dc:title>
  <dc:creator>Malviya, Avnish</dc:creator>
  <cp:lastModifiedBy>Rajiv Ranjan</cp:lastModifiedBy>
  <cp:revision>35</cp:revision>
  <dcterms:created xsi:type="dcterms:W3CDTF">2024-01-20T00:29:03Z</dcterms:created>
  <dcterms:modified xsi:type="dcterms:W3CDTF">2024-02-21T13:53:28Z</dcterms:modified>
</cp:coreProperties>
</file>

<file path=docProps/thumbnail.jpeg>
</file>